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648245" y="3484668"/>
            <a:ext cx="11708310" cy="2781784"/>
          </a:xfrm>
          <a:prstGeom prst="rect">
            <a:avLst/>
          </a:prstGeom>
        </p:spPr>
        <p:txBody>
          <a:bodyPr anchor="ctr"/>
          <a:lstStyle>
            <a:lvl1pPr algn="ctr" defTabSz="825500">
              <a:defRPr b="1" spc="-288" sz="72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defRPr b="1" spc="-288" sz="72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defRPr b="1" spc="-288" sz="72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defRPr b="1" spc="-288" sz="72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defRPr b="1" spc="-288" sz="7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/>
          <p:nvPr>
            <p:ph type="body" sz="half" idx="1" hasCustomPrompt="1"/>
          </p:nvPr>
        </p:nvSpPr>
        <p:spPr>
          <a:xfrm>
            <a:off x="647700" y="2163712"/>
            <a:ext cx="11696700" cy="351819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70000"/>
              </a:lnSpc>
              <a:defRPr b="1" spc="-316" sz="15800">
                <a:latin typeface="+mn-lt"/>
                <a:ea typeface="+mn-ea"/>
                <a:cs typeface="+mn-cs"/>
                <a:sym typeface="Graphik"/>
              </a:defRPr>
            </a:lvl1pPr>
            <a:lvl2pPr algn="ctr" defTabSz="584200">
              <a:lnSpc>
                <a:spcPct val="70000"/>
              </a:lnSpc>
              <a:defRPr b="1" spc="-316" sz="15800">
                <a:latin typeface="+mn-lt"/>
                <a:ea typeface="+mn-ea"/>
                <a:cs typeface="+mn-cs"/>
                <a:sym typeface="Graphik"/>
              </a:defRPr>
            </a:lvl2pPr>
            <a:lvl3pPr algn="ctr" defTabSz="584200">
              <a:lnSpc>
                <a:spcPct val="70000"/>
              </a:lnSpc>
              <a:defRPr b="1" spc="-316" sz="15800">
                <a:latin typeface="+mn-lt"/>
                <a:ea typeface="+mn-ea"/>
                <a:cs typeface="+mn-cs"/>
                <a:sym typeface="Graphik"/>
              </a:defRPr>
            </a:lvl3pPr>
            <a:lvl4pPr algn="ctr" defTabSz="584200">
              <a:lnSpc>
                <a:spcPct val="70000"/>
              </a:lnSpc>
              <a:defRPr b="1" spc="-316" sz="15800">
                <a:latin typeface="+mn-lt"/>
                <a:ea typeface="+mn-ea"/>
                <a:cs typeface="+mn-cs"/>
                <a:sym typeface="Graphik"/>
              </a:defRPr>
            </a:lvl4pPr>
            <a:lvl5pPr algn="ctr" defTabSz="584200">
              <a:lnSpc>
                <a:spcPct val="70000"/>
              </a:lnSpc>
              <a:defRPr b="1" spc="-316" sz="158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647700" y="5429671"/>
            <a:ext cx="11696700" cy="492253"/>
          </a:xfrm>
          <a:prstGeom prst="rect">
            <a:avLst/>
          </a:prstGeom>
        </p:spPr>
        <p:txBody>
          <a:bodyPr/>
          <a:lstStyle>
            <a:lvl1pPr algn="ctr" defTabSz="419100"/>
          </a:lstStyle>
          <a:p>
            <a:pPr/>
            <a:r>
              <a:t>Fact information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/>
          <p:nvPr>
            <p:ph type="body" sz="quarter" idx="21" hasCustomPrompt="1"/>
          </p:nvPr>
        </p:nvSpPr>
        <p:spPr>
          <a:xfrm>
            <a:off x="1231900" y="7264400"/>
            <a:ext cx="11087100" cy="429260"/>
          </a:xfrm>
          <a:prstGeom prst="rect">
            <a:avLst/>
          </a:prstGeom>
        </p:spPr>
        <p:txBody>
          <a:bodyPr/>
          <a:lstStyle>
            <a:lvl1pPr defTabSz="825500">
              <a:defRPr spc="-59" sz="2000"/>
            </a:lvl1pPr>
          </a:lstStyle>
          <a:p>
            <a:pPr/>
            <a:r>
              <a:t>Attribution</a:t>
            </a:r>
          </a:p>
        </p:txBody>
      </p:sp>
      <p:sp>
        <p:nvSpPr>
          <p:cNvPr id="125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685800" y="3451901"/>
            <a:ext cx="11633200" cy="3051249"/>
          </a:xfrm>
          <a:prstGeom prst="rect">
            <a:avLst/>
          </a:prstGeom>
        </p:spPr>
        <p:txBody>
          <a:bodyPr anchor="b"/>
          <a:lstStyle>
            <a:lvl1pPr marL="508000" indent="-508000" defTabSz="584200">
              <a:lnSpc>
                <a:spcPct val="60000"/>
              </a:lnSpc>
              <a:defRPr b="1" i="1" spc="-308" sz="7700">
                <a:latin typeface="+mn-lt"/>
                <a:ea typeface="+mn-ea"/>
                <a:cs typeface="+mn-cs"/>
                <a:sym typeface="Graphik"/>
              </a:defRPr>
            </a:lvl1pPr>
            <a:lvl2pPr marL="508000" indent="-50800" defTabSz="584200">
              <a:lnSpc>
                <a:spcPct val="60000"/>
              </a:lnSpc>
              <a:defRPr b="1" i="1" spc="-308" sz="7700">
                <a:latin typeface="+mn-lt"/>
                <a:ea typeface="+mn-ea"/>
                <a:cs typeface="+mn-cs"/>
                <a:sym typeface="Graphik"/>
              </a:defRPr>
            </a:lvl2pPr>
            <a:lvl3pPr marL="508000" indent="406400" defTabSz="584200">
              <a:lnSpc>
                <a:spcPct val="60000"/>
              </a:lnSpc>
              <a:defRPr b="1" i="1" spc="-308" sz="7700">
                <a:latin typeface="+mn-lt"/>
                <a:ea typeface="+mn-ea"/>
                <a:cs typeface="+mn-cs"/>
                <a:sym typeface="Graphik"/>
              </a:defRPr>
            </a:lvl3pPr>
            <a:lvl4pPr marL="508000" indent="863600" defTabSz="584200">
              <a:lnSpc>
                <a:spcPct val="60000"/>
              </a:lnSpc>
              <a:defRPr b="1" i="1" spc="-308" sz="7700">
                <a:latin typeface="+mn-lt"/>
                <a:ea typeface="+mn-ea"/>
                <a:cs typeface="+mn-cs"/>
                <a:sym typeface="Graphik"/>
              </a:defRPr>
            </a:lvl4pPr>
            <a:lvl5pPr marL="508000" indent="1320800" defTabSz="584200">
              <a:lnSpc>
                <a:spcPct val="60000"/>
              </a:lnSpc>
              <a:defRPr b="1" i="1" spc="-308" sz="77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erson with a big smile wearing a blue top in front of a blue wall"/>
          <p:cNvSpPr/>
          <p:nvPr>
            <p:ph type="pic" sz="half" idx="21"/>
          </p:nvPr>
        </p:nvSpPr>
        <p:spPr>
          <a:xfrm>
            <a:off x="-1219200" y="4787900"/>
            <a:ext cx="7708900" cy="5142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View of the back of person with a yellow top looking through an opening in a stone wall"/>
          <p:cNvSpPr/>
          <p:nvPr>
            <p:ph type="pic" sz="half" idx="22"/>
          </p:nvPr>
        </p:nvSpPr>
        <p:spPr>
          <a:xfrm>
            <a:off x="-503735" y="0"/>
            <a:ext cx="7442137" cy="4800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ide view of a person wearing a yellow hooded jacket in front of yellow shutters"/>
          <p:cNvSpPr/>
          <p:nvPr>
            <p:ph type="pic" idx="23"/>
          </p:nvPr>
        </p:nvSpPr>
        <p:spPr>
          <a:xfrm>
            <a:off x="63500" y="-2298700"/>
            <a:ext cx="18122900" cy="12081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rson in blue jeans and jean jacket against a solid red and purple wall"/>
          <p:cNvSpPr/>
          <p:nvPr>
            <p:ph type="pic" idx="21"/>
          </p:nvPr>
        </p:nvSpPr>
        <p:spPr>
          <a:xfrm>
            <a:off x="-2019300" y="-1168400"/>
            <a:ext cx="17449800" cy="116274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iling person wearing sunglasses and a yellow top against a teal background"/>
          <p:cNvSpPr/>
          <p:nvPr>
            <p:ph type="pic" idx="21"/>
          </p:nvPr>
        </p:nvSpPr>
        <p:spPr>
          <a:xfrm>
            <a:off x="-4610100" y="-4241800"/>
            <a:ext cx="24117300" cy="141666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647700" y="3232637"/>
            <a:ext cx="11709400" cy="3493981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647700" y="6756400"/>
            <a:ext cx="11709400" cy="952500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ide view of a person wearing a yellow hooded jacket in front of yellow shutters"/>
          <p:cNvSpPr/>
          <p:nvPr>
            <p:ph type="pic" idx="21"/>
          </p:nvPr>
        </p:nvSpPr>
        <p:spPr>
          <a:xfrm>
            <a:off x="3072747" y="0"/>
            <a:ext cx="14630403" cy="9753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647700" y="2596567"/>
            <a:ext cx="6477000" cy="3548477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647700" y="6209082"/>
            <a:ext cx="6477000" cy="202342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647700" y="9144000"/>
            <a:ext cx="11709400" cy="328423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spc="-42" sz="1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defRPr spc="-280" sz="7000"/>
            </a:lvl1pPr>
          </a:lstStyle>
          <a:p>
            <a:pPr/>
            <a:r>
              <a:t>Slide Title</a:t>
            </a:r>
          </a:p>
        </p:txBody>
      </p:sp>
      <p:sp>
        <p:nvSpPr>
          <p:cNvPr id="42" name="Slide Subtitle"/>
          <p:cNvSpPr txBox="1"/>
          <p:nvPr>
            <p:ph type="body" sz="quarter" idx="22" hasCustomPrompt="1"/>
          </p:nvPr>
        </p:nvSpPr>
        <p:spPr>
          <a:xfrm>
            <a:off x="647700" y="2328050"/>
            <a:ext cx="11709400" cy="499027"/>
          </a:xfrm>
          <a:prstGeom prst="rect">
            <a:avLst/>
          </a:prstGeom>
        </p:spPr>
        <p:txBody>
          <a:bodyPr lIns="54186" tIns="54186" rIns="54186" bIns="54186"/>
          <a:lstStyle>
            <a:lvl1pPr defTabSz="398813">
              <a:defRPr spc="-69" sz="2304"/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xfrm>
            <a:off x="647700" y="3642024"/>
            <a:ext cx="11709400" cy="5457138"/>
          </a:xfrm>
          <a:prstGeom prst="rect">
            <a:avLst/>
          </a:prstGeom>
        </p:spPr>
        <p:txBody>
          <a:bodyPr/>
          <a:lstStyle>
            <a:lvl1pPr defTabSz="419100">
              <a:spcBef>
                <a:spcPts val="2300"/>
              </a:spcBef>
              <a:defRPr cap="none" spc="0"/>
            </a:lvl1pPr>
            <a:lvl2pPr defTabSz="419100">
              <a:spcBef>
                <a:spcPts val="2300"/>
              </a:spcBef>
              <a:defRPr cap="none" spc="0"/>
            </a:lvl2pPr>
            <a:lvl3pPr defTabSz="419100">
              <a:spcBef>
                <a:spcPts val="2300"/>
              </a:spcBef>
              <a:defRPr cap="none" spc="0"/>
            </a:lvl3pPr>
            <a:lvl4pPr defTabSz="419100">
              <a:spcBef>
                <a:spcPts val="2300"/>
              </a:spcBef>
              <a:defRPr cap="none" spc="0"/>
            </a:lvl4pPr>
            <a:lvl5pPr defTabSz="419100">
              <a:spcBef>
                <a:spcPts val="2300"/>
              </a:spcBef>
              <a:defRPr cap="none" spc="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71174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hor and Date"/>
          <p:cNvSpPr txBox="1"/>
          <p:nvPr>
            <p:ph type="body" sz="quarter" idx="21" hasCustomPrompt="1"/>
          </p:nvPr>
        </p:nvSpPr>
        <p:spPr>
          <a:xfrm>
            <a:off x="647700" y="9139516"/>
            <a:ext cx="11709400" cy="328423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spc="-42" sz="1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3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4" name="Body Level One…"/>
          <p:cNvSpPr txBox="1"/>
          <p:nvPr>
            <p:ph type="body" idx="1" hasCustomPrompt="1"/>
          </p:nvPr>
        </p:nvSpPr>
        <p:spPr>
          <a:xfrm>
            <a:off x="647700" y="3644900"/>
            <a:ext cx="11709400" cy="5461000"/>
          </a:xfrm>
          <a:prstGeom prst="rect">
            <a:avLst/>
          </a:prstGeom>
        </p:spPr>
        <p:txBody>
          <a:bodyPr numCol="2" spcCol="585470"/>
          <a:lstStyle>
            <a:lvl1pPr defTabSz="419100">
              <a:spcBef>
                <a:spcPts val="2300"/>
              </a:spcBef>
              <a:defRPr cap="none" spc="0"/>
            </a:lvl1pPr>
            <a:lvl2pPr defTabSz="419100">
              <a:spcBef>
                <a:spcPts val="2300"/>
              </a:spcBef>
              <a:defRPr cap="none" spc="0"/>
            </a:lvl2pPr>
            <a:lvl3pPr defTabSz="419100">
              <a:spcBef>
                <a:spcPts val="2300"/>
              </a:spcBef>
              <a:defRPr cap="none" spc="0"/>
            </a:lvl3pPr>
            <a:lvl4pPr defTabSz="419100">
              <a:spcBef>
                <a:spcPts val="2300"/>
              </a:spcBef>
              <a:defRPr cap="none" spc="0"/>
            </a:lvl4pPr>
            <a:lvl5pPr defTabSz="419100">
              <a:spcBef>
                <a:spcPts val="2300"/>
              </a:spcBef>
              <a:defRPr cap="none" spc="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647700" y="4104326"/>
            <a:ext cx="6478985" cy="5002170"/>
          </a:xfrm>
          <a:prstGeom prst="rect">
            <a:avLst/>
          </a:prstGeom>
        </p:spPr>
        <p:txBody>
          <a:bodyPr/>
          <a:lstStyle>
            <a:lvl1pPr defTabSz="419100">
              <a:spcBef>
                <a:spcPts val="2300"/>
              </a:spcBef>
              <a:defRPr cap="none" spc="0"/>
            </a:lvl1pPr>
            <a:lvl2pPr defTabSz="419100">
              <a:spcBef>
                <a:spcPts val="2300"/>
              </a:spcBef>
              <a:defRPr cap="none" spc="0"/>
            </a:lvl2pPr>
            <a:lvl3pPr defTabSz="419100">
              <a:spcBef>
                <a:spcPts val="2300"/>
              </a:spcBef>
              <a:defRPr cap="none" spc="0"/>
            </a:lvl3pPr>
            <a:lvl4pPr defTabSz="419100">
              <a:spcBef>
                <a:spcPts val="2300"/>
              </a:spcBef>
              <a:defRPr cap="none" spc="0"/>
            </a:lvl4pPr>
            <a:lvl5pPr defTabSz="419100">
              <a:spcBef>
                <a:spcPts val="2300"/>
              </a:spcBef>
              <a:defRPr cap="none" spc="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Person with a big smile wearing a blue top in front of a blue wall"/>
          <p:cNvSpPr/>
          <p:nvPr>
            <p:ph type="pic" idx="21"/>
          </p:nvPr>
        </p:nvSpPr>
        <p:spPr>
          <a:xfrm>
            <a:off x="4009168" y="0"/>
            <a:ext cx="1462148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Title"/>
          <p:cNvSpPr txBox="1"/>
          <p:nvPr>
            <p:ph type="title" hasCustomPrompt="1"/>
          </p:nvPr>
        </p:nvSpPr>
        <p:spPr>
          <a:xfrm>
            <a:off x="647700" y="1068144"/>
            <a:ext cx="6477000" cy="2186004"/>
          </a:xfrm>
          <a:prstGeom prst="rect">
            <a:avLst/>
          </a:prstGeom>
        </p:spPr>
        <p:txBody>
          <a:bodyPr anchor="t"/>
          <a:lstStyle>
            <a:lvl1pPr>
              <a:defRPr spc="-280" sz="7000"/>
            </a:lvl1pPr>
          </a:lstStyle>
          <a:p>
            <a:pPr/>
            <a:r>
              <a:t>Slide Title</a:t>
            </a:r>
          </a:p>
        </p:txBody>
      </p:sp>
      <p:sp>
        <p:nvSpPr>
          <p:cNvPr id="65" name="Slide Subtitle"/>
          <p:cNvSpPr txBox="1"/>
          <p:nvPr>
            <p:ph type="body" sz="quarter" idx="22" hasCustomPrompt="1"/>
          </p:nvPr>
        </p:nvSpPr>
        <p:spPr>
          <a:xfrm>
            <a:off x="647700" y="3267850"/>
            <a:ext cx="6477000" cy="499027"/>
          </a:xfrm>
          <a:prstGeom prst="rect">
            <a:avLst/>
          </a:prstGeom>
        </p:spPr>
        <p:txBody>
          <a:bodyPr lIns="54186" tIns="54186" rIns="54186" bIns="54186"/>
          <a:lstStyle>
            <a:lvl1pPr defTabSz="398813">
              <a:defRPr spc="-69" sz="2304"/>
            </a:lvl1pPr>
          </a:lstStyle>
          <a:p>
            <a:pPr/>
            <a:r>
              <a:t>Slide Subtitle</a:t>
            </a:r>
          </a:p>
        </p:txBody>
      </p:sp>
      <p:sp>
        <p:nvSpPr>
          <p:cNvPr id="66" name="Author and Date"/>
          <p:cNvSpPr txBox="1"/>
          <p:nvPr>
            <p:ph type="body" sz="quarter" idx="23" hasCustomPrompt="1"/>
          </p:nvPr>
        </p:nvSpPr>
        <p:spPr>
          <a:xfrm>
            <a:off x="647700" y="9144000"/>
            <a:ext cx="6654800" cy="328423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spc="-42" sz="1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7" name="Rectangle"/>
          <p:cNvSpPr/>
          <p:nvPr/>
        </p:nvSpPr>
        <p:spPr>
          <a:xfrm>
            <a:off x="0" y="674410"/>
            <a:ext cx="73025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gradFill flip="none" rotWithShape="1">
          <a:gsLst>
            <a:gs pos="0">
              <a:schemeClr val="accent2">
                <a:satOff val="-10098"/>
                <a:lumOff val="32672"/>
              </a:schemeClr>
            </a:gs>
            <a:gs pos="100000">
              <a:schemeClr val="accent2">
                <a:hueOff val="2145872"/>
                <a:lumOff val="2712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ection Title"/>
          <p:cNvSpPr txBox="1"/>
          <p:nvPr>
            <p:ph type="title" hasCustomPrompt="1"/>
          </p:nvPr>
        </p:nvSpPr>
        <p:spPr>
          <a:xfrm>
            <a:off x="647700" y="3877233"/>
            <a:ext cx="11708855" cy="279605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pc="-288" sz="7200"/>
            </a:lvl1pPr>
          </a:lstStyle>
          <a:p>
            <a:pPr/>
            <a:r>
              <a:t>Section Title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647700" y="1054100"/>
            <a:ext cx="11709400" cy="1308100"/>
          </a:xfrm>
          <a:prstGeom prst="rect">
            <a:avLst/>
          </a:prstGeom>
        </p:spPr>
        <p:txBody>
          <a:bodyPr anchor="t"/>
          <a:lstStyle>
            <a:lvl1pPr>
              <a:defRPr spc="-280" sz="7000"/>
            </a:lvl1pPr>
          </a:lstStyle>
          <a:p>
            <a:pPr/>
            <a:r>
              <a:t>Slide Title</a:t>
            </a:r>
          </a:p>
        </p:txBody>
      </p:sp>
      <p:sp>
        <p:nvSpPr>
          <p:cNvPr id="84" name="Slide Subtitle"/>
          <p:cNvSpPr txBox="1"/>
          <p:nvPr>
            <p:ph type="body" sz="quarter" idx="21" hasCustomPrompt="1"/>
          </p:nvPr>
        </p:nvSpPr>
        <p:spPr>
          <a:xfrm>
            <a:off x="647700" y="2324100"/>
            <a:ext cx="11709400" cy="499026"/>
          </a:xfrm>
          <a:prstGeom prst="rect">
            <a:avLst/>
          </a:prstGeom>
        </p:spPr>
        <p:txBody>
          <a:bodyPr lIns="54186" tIns="54186" rIns="54186" bIns="54186"/>
          <a:lstStyle>
            <a:lvl1pPr defTabSz="398813">
              <a:defRPr spc="-69" sz="2304"/>
            </a:lvl1pPr>
          </a:lstStyle>
          <a:p>
            <a:pPr/>
            <a:r>
              <a:t>Slide Subtitle</a:t>
            </a:r>
          </a:p>
        </p:txBody>
      </p:sp>
      <p:sp>
        <p:nvSpPr>
          <p:cNvPr id="85" name="Author and Date"/>
          <p:cNvSpPr txBox="1"/>
          <p:nvPr>
            <p:ph type="body" sz="quarter" idx="22" hasCustomPrompt="1"/>
          </p:nvPr>
        </p:nvSpPr>
        <p:spPr>
          <a:xfrm>
            <a:off x="647700" y="9144000"/>
            <a:ext cx="11709400" cy="328423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spc="-42" sz="1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genda Subtitle"/>
          <p:cNvSpPr txBox="1"/>
          <p:nvPr>
            <p:ph type="body" sz="quarter" idx="21" hasCustomPrompt="1"/>
          </p:nvPr>
        </p:nvSpPr>
        <p:spPr>
          <a:xfrm>
            <a:off x="647700" y="2323539"/>
            <a:ext cx="11706999" cy="499027"/>
          </a:xfrm>
          <a:prstGeom prst="rect">
            <a:avLst/>
          </a:prstGeom>
        </p:spPr>
        <p:txBody>
          <a:bodyPr lIns="54186" tIns="54186" rIns="54186" bIns="54186"/>
          <a:lstStyle>
            <a:lvl1pPr defTabSz="398813">
              <a:defRPr spc="-69" sz="2304"/>
            </a:lvl1pPr>
          </a:lstStyle>
          <a:p>
            <a:pPr/>
            <a:r>
              <a:t>Agenda Subtitle</a:t>
            </a:r>
          </a:p>
        </p:txBody>
      </p:sp>
      <p:sp>
        <p:nvSpPr>
          <p:cNvPr id="95" name="Body Level One…"/>
          <p:cNvSpPr txBox="1"/>
          <p:nvPr>
            <p:ph type="body" idx="1" hasCustomPrompt="1"/>
          </p:nvPr>
        </p:nvSpPr>
        <p:spPr>
          <a:xfrm>
            <a:off x="647700" y="3497835"/>
            <a:ext cx="11706999" cy="559665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b="1" cap="none" spc="-38" sz="3800" u="sng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2300"/>
              </a:spcBef>
              <a:defRPr b="1" cap="none" spc="-38" sz="3800" u="sng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2300"/>
              </a:spcBef>
              <a:defRPr b="1" cap="none" spc="-38" sz="3800" u="sng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2300"/>
              </a:spcBef>
              <a:defRPr b="1" cap="none" spc="-38" sz="3800" u="sng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2300"/>
              </a:spcBef>
              <a:defRPr b="1" cap="none" spc="-38" sz="38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6" name="Agenda Title"/>
          <p:cNvSpPr txBox="1"/>
          <p:nvPr>
            <p:ph type="title" hasCustomPrompt="1"/>
          </p:nvPr>
        </p:nvSpPr>
        <p:spPr>
          <a:xfrm>
            <a:off x="647700" y="1054100"/>
            <a:ext cx="11706999" cy="1308100"/>
          </a:xfrm>
          <a:prstGeom prst="rect">
            <a:avLst/>
          </a:prstGeom>
        </p:spPr>
        <p:txBody>
          <a:bodyPr anchor="t"/>
          <a:lstStyle>
            <a:lvl1pPr>
              <a:defRPr spc="-280" sz="7000"/>
            </a:lvl1pPr>
          </a:lstStyle>
          <a:p>
            <a:pPr/>
            <a:r>
              <a:t>Agenda Title</a:t>
            </a:r>
          </a:p>
        </p:txBody>
      </p:sp>
      <p:sp>
        <p:nvSpPr>
          <p:cNvPr id="97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8" name="Author and Date"/>
          <p:cNvSpPr txBox="1"/>
          <p:nvPr>
            <p:ph type="body" sz="quarter" idx="22" hasCustomPrompt="1"/>
          </p:nvPr>
        </p:nvSpPr>
        <p:spPr>
          <a:xfrm>
            <a:off x="647700" y="9144000"/>
            <a:ext cx="11706999" cy="328423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spc="-42" sz="1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647700" y="6759392"/>
            <a:ext cx="11709400" cy="95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Presentation Title"/>
          <p:cNvSpPr txBox="1"/>
          <p:nvPr>
            <p:ph type="title" hasCustomPrompt="1"/>
          </p:nvPr>
        </p:nvSpPr>
        <p:spPr>
          <a:xfrm>
            <a:off x="647700" y="3232764"/>
            <a:ext cx="11709400" cy="3493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438338">
              <a:lnSpc>
                <a:spcPct val="100000"/>
              </a:lnSpc>
              <a:spcBef>
                <a:spcPts val="0"/>
              </a:spcBef>
              <a:tabLst/>
              <a:defRPr spc="0" sz="14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https://www.youtube.com/embed/rIOC2bNoc8E?feature=oembed" TargetMode="External"/><Relationship Id="rId3" Type="http://schemas.openxmlformats.org/officeDocument/2006/relationships/image" Target="../media/image2.jpeg"/><Relationship Id="rId4" Type="http://schemas.openxmlformats.org/officeDocument/2006/relationships/video" Target="https://www.youtube.com/embed/aVtWSZOttC0?feature=oembed" TargetMode="External"/><Relationship Id="rId5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miling person wearing sunglasses and a yellow top against a teal background" descr="Smiling person wearing sunglasses and a yellow top against a teal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441" t="0" r="12441" b="0"/>
          <a:stretch>
            <a:fillRect/>
          </a:stretch>
        </p:blipFill>
        <p:spPr>
          <a:xfrm>
            <a:off x="-2" y="0"/>
            <a:ext cx="13004802" cy="9753600"/>
          </a:xfrm>
          <a:prstGeom prst="rect">
            <a:avLst/>
          </a:prstGeom>
        </p:spPr>
      </p:pic>
      <p:sp>
        <p:nvSpPr>
          <p:cNvPr id="162" name="Human Activity Recognition"/>
          <p:cNvSpPr txBox="1"/>
          <p:nvPr>
            <p:ph type="title"/>
          </p:nvPr>
        </p:nvSpPr>
        <p:spPr>
          <a:xfrm>
            <a:off x="-279296" y="-361430"/>
            <a:ext cx="8081201" cy="2909853"/>
          </a:xfrm>
          <a:prstGeom prst="rect">
            <a:avLst/>
          </a:prstGeom>
        </p:spPr>
        <p:txBody>
          <a:bodyPr/>
          <a:lstStyle>
            <a:lvl1pPr algn="ctr">
              <a:defRPr spc="-325" sz="6500"/>
            </a:lvl1pPr>
          </a:lstStyle>
          <a:p>
            <a:pPr/>
            <a:r>
              <a:t>Human Activity Recognition</a:t>
            </a:r>
          </a:p>
        </p:txBody>
      </p:sp>
      <p:sp>
        <p:nvSpPr>
          <p:cNvPr id="163" name="https://www.yellowtrace.com.au/human-motion-sculpture/"/>
          <p:cNvSpPr txBox="1"/>
          <p:nvPr/>
        </p:nvSpPr>
        <p:spPr>
          <a:xfrm>
            <a:off x="7929312" y="9126063"/>
            <a:ext cx="4602075" cy="395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84200">
              <a:spcBef>
                <a:spcPts val="0"/>
              </a:spcBef>
              <a:tabLst/>
              <a:defRPr b="1" cap="all" spc="-50" sz="1000">
                <a:solidFill>
                  <a:srgbClr val="71757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https://www.yellowtrace.com.au/human-motion-sculpture/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model chosen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model chosen</a:t>
            </a:r>
          </a:p>
        </p:txBody>
      </p:sp>
      <p:sp>
        <p:nvSpPr>
          <p:cNvPr id="225" name="We choose this model because…"/>
          <p:cNvSpPr txBox="1"/>
          <p:nvPr>
            <p:ph type="body" sz="half" idx="4294967295"/>
          </p:nvPr>
        </p:nvSpPr>
        <p:spPr>
          <a:xfrm>
            <a:off x="647700" y="3642024"/>
            <a:ext cx="6557455" cy="4854937"/>
          </a:xfrm>
          <a:prstGeom prst="rect">
            <a:avLst/>
          </a:prstGeom>
        </p:spPr>
        <p:txBody>
          <a:bodyPr/>
          <a:lstStyle/>
          <a:p>
            <a:pPr defTabSz="419100">
              <a:spcBef>
                <a:spcPts val="2300"/>
              </a:spcBef>
              <a:defRPr cap="none" spc="0"/>
            </a:pPr>
            <a:r>
              <a:t>We choose this model because…</a:t>
            </a:r>
          </a:p>
          <a:p>
            <a:pPr defTabSz="419100">
              <a:spcBef>
                <a:spcPts val="2300"/>
              </a:spcBef>
              <a:defRPr cap="none" spc="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sults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results</a:t>
            </a:r>
          </a:p>
        </p:txBody>
      </p:sp>
      <p:sp>
        <p:nvSpPr>
          <p:cNvPr id="228" name="ACCURACY: 80%"/>
          <p:cNvSpPr txBox="1"/>
          <p:nvPr/>
        </p:nvSpPr>
        <p:spPr>
          <a:xfrm>
            <a:off x="1004986" y="3066786"/>
            <a:ext cx="3644523" cy="632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solidFill>
                  <a:srgbClr val="3C2ED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ACCURACY: 80%</a:t>
            </a:r>
          </a:p>
        </p:txBody>
      </p:sp>
      <p:sp>
        <p:nvSpPr>
          <p:cNvPr id="229" name="CONFUSION MATRIX"/>
          <p:cNvSpPr txBox="1"/>
          <p:nvPr/>
        </p:nvSpPr>
        <p:spPr>
          <a:xfrm>
            <a:off x="864891" y="4174519"/>
            <a:ext cx="3924714" cy="1037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solidFill>
                  <a:srgbClr val="3C2ED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CONFUSION MATRIX</a:t>
            </a:r>
          </a:p>
        </p:txBody>
      </p:sp>
      <p:pic>
        <p:nvPicPr>
          <p:cNvPr id="230" name="1.png" descr="1.png"/>
          <p:cNvPicPr>
            <a:picLocks noChangeAspect="1"/>
          </p:cNvPicPr>
          <p:nvPr/>
        </p:nvPicPr>
        <p:blipFill>
          <a:blip r:embed="rId2">
            <a:extLst/>
          </a:blip>
          <a:srcRect l="0" t="6543" r="0" b="0"/>
          <a:stretch>
            <a:fillRect/>
          </a:stretch>
        </p:blipFill>
        <p:spPr>
          <a:xfrm>
            <a:off x="6694149" y="4273980"/>
            <a:ext cx="6082944" cy="511459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Precision:…"/>
          <p:cNvSpPr txBox="1"/>
          <p:nvPr/>
        </p:nvSpPr>
        <p:spPr>
          <a:xfrm>
            <a:off x="864891" y="5149196"/>
            <a:ext cx="3924714" cy="119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84200">
              <a:spcBef>
                <a:spcPts val="0"/>
              </a:spcBef>
              <a:tabLst/>
              <a:defRPr b="1" cap="all" spc="-119" sz="300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Precision:</a:t>
            </a:r>
          </a:p>
          <a:p>
            <a:pPr algn="l" defTabSz="584200">
              <a:spcBef>
                <a:spcPts val="0"/>
              </a:spcBef>
              <a:tabLst/>
              <a:defRPr b="1" cap="all" spc="-119" sz="300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Recall: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interpretation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interpretation</a:t>
            </a:r>
          </a:p>
        </p:txBody>
      </p:sp>
      <p:sp>
        <p:nvSpPr>
          <p:cNvPr id="234" name="Which movement the model predicted best…"/>
          <p:cNvSpPr txBox="1"/>
          <p:nvPr>
            <p:ph type="body" sz="half" idx="4294967295"/>
          </p:nvPr>
        </p:nvSpPr>
        <p:spPr>
          <a:xfrm>
            <a:off x="647700" y="3642024"/>
            <a:ext cx="6557455" cy="4854937"/>
          </a:xfrm>
          <a:prstGeom prst="rect">
            <a:avLst/>
          </a:prstGeom>
        </p:spPr>
        <p:txBody>
          <a:bodyPr/>
          <a:lstStyle/>
          <a:p>
            <a:pPr defTabSz="419100">
              <a:spcBef>
                <a:spcPts val="2300"/>
              </a:spcBef>
              <a:defRPr cap="none" spc="0"/>
            </a:pPr>
            <a:r>
              <a:t>Which movement the model predicted best</a:t>
            </a:r>
          </a:p>
          <a:p>
            <a:pPr defTabSz="419100">
              <a:spcBef>
                <a:spcPts val="2300"/>
              </a:spcBef>
              <a:defRPr cap="none" spc="0"/>
            </a:pPr>
            <a:r>
              <a:t>How the model differentiated the two dance styles</a:t>
            </a:r>
          </a:p>
          <a:p>
            <a:pPr defTabSz="419100">
              <a:spcBef>
                <a:spcPts val="2300"/>
              </a:spcBef>
              <a:defRPr cap="none" spc="0"/>
            </a:pPr>
            <a:r>
              <a:t>What could still be improved in the model</a:t>
            </a:r>
          </a:p>
          <a:p>
            <a:pPr defTabSz="419100">
              <a:spcBef>
                <a:spcPts val="2300"/>
              </a:spcBef>
              <a:defRPr cap="none" spc="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</a:t>
            </a:r>
          </a:p>
        </p:txBody>
      </p:sp>
      <p:sp>
        <p:nvSpPr>
          <p:cNvPr id="239" name="We would deal with a great amount of data (every observation in the dataset is a summary of many records through time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2100"/>
              </a:spcBef>
              <a:buSzPct val="100000"/>
              <a:buChar char="•"/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We would deal with a </a:t>
            </a:r>
            <a:r>
              <a:t>great amount of data</a:t>
            </a:r>
            <a:r>
              <a:t> (every observation in the dataset is a summary of many records through time).</a:t>
            </a:r>
          </a:p>
          <a:p>
            <a:pPr marL="228600" indent="-228600">
              <a:buSzPct val="100000"/>
              <a:buChar char="•"/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Working together</a:t>
            </a:r>
            <a:r>
              <a:t> on this project was not an easy task.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to find 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find here</a:t>
            </a:r>
          </a:p>
        </p:txBody>
      </p:sp>
      <p:sp>
        <p:nvSpPr>
          <p:cNvPr id="166" name="What is Human Activity Recogni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What is Human Activity Recognition</a:t>
            </a:r>
          </a:p>
          <a:p>
            <a:pPr marL="228600" indent="-228600">
              <a:buSzPct val="100000"/>
              <a:buChar char="•"/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Chosen movements </a:t>
            </a:r>
          </a:p>
          <a:p>
            <a:pPr marL="228600" indent="-228600">
              <a:buSzPct val="100000"/>
              <a:buChar char="•"/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How we collected the data</a:t>
            </a:r>
          </a:p>
          <a:p>
            <a:pPr marL="228600" indent="-228600">
              <a:buSzPct val="100000"/>
              <a:buChar char="•"/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How we build the dataset</a:t>
            </a:r>
          </a:p>
          <a:p>
            <a:pPr marL="228600" indent="-228600">
              <a:buSzPct val="100000"/>
              <a:buChar char="•"/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Data Exploration</a:t>
            </a:r>
          </a:p>
          <a:p>
            <a:pPr marL="228600" indent="-228600">
              <a:buSzPct val="100000"/>
              <a:buChar char="•"/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Chosen model and why</a:t>
            </a:r>
          </a:p>
          <a:p>
            <a:pPr marL="228600" indent="-228600">
              <a:buSzPct val="100000"/>
              <a:buChar char="•"/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Results and interpretation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HAT IS HAR?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WHAT IS HAR?</a:t>
            </a:r>
          </a:p>
        </p:txBody>
      </p:sp>
      <p:sp>
        <p:nvSpPr>
          <p:cNvPr id="169" name="The process of processing and analyzing human action behaviors, and then, performing a process of identifying and classifying the movements."/>
          <p:cNvSpPr txBox="1"/>
          <p:nvPr>
            <p:ph type="body" sz="half" idx="4294967295"/>
          </p:nvPr>
        </p:nvSpPr>
        <p:spPr>
          <a:xfrm>
            <a:off x="647700" y="3642024"/>
            <a:ext cx="6557455" cy="4854937"/>
          </a:xfrm>
          <a:prstGeom prst="rect">
            <a:avLst/>
          </a:prstGeom>
        </p:spPr>
        <p:txBody>
          <a:bodyPr/>
          <a:lstStyle/>
          <a:p>
            <a:pPr defTabSz="419100">
              <a:spcBef>
                <a:spcPts val="2300"/>
              </a:spcBef>
              <a:defRPr b="1" cap="none" spc="0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The </a:t>
            </a:r>
            <a:r>
              <a:t>process</a:t>
            </a:r>
            <a:r>
              <a:t> of processing and </a:t>
            </a:r>
            <a:r>
              <a:t>analyzing</a:t>
            </a:r>
            <a:r>
              <a:t> human action behaviors, and then, performing a process of </a:t>
            </a:r>
            <a:r>
              <a:t>identifying</a:t>
            </a:r>
            <a:r>
              <a:t> and classifying the movements.</a:t>
            </a:r>
          </a:p>
        </p:txBody>
      </p:sp>
      <p:sp>
        <p:nvSpPr>
          <p:cNvPr id="170" name="HUMAN ACTIVITY RECOGNITION (HAR)"/>
          <p:cNvSpPr txBox="1"/>
          <p:nvPr/>
        </p:nvSpPr>
        <p:spPr>
          <a:xfrm>
            <a:off x="647700" y="2328050"/>
            <a:ext cx="11709400" cy="499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normAutofit fontScale="100000" lnSpcReduction="0"/>
          </a:bodyPr>
          <a:lstStyle>
            <a:lvl1pPr algn="l" defTabSz="398813">
              <a:lnSpc>
                <a:spcPct val="100000"/>
              </a:lnSpc>
              <a:spcBef>
                <a:spcPts val="0"/>
              </a:spcBef>
              <a:tabLst/>
              <a:defRPr cap="all" spc="-69" sz="230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HUMAN ACTIVITY RECOGNITION (HAR)</a:t>
            </a:r>
          </a:p>
        </p:txBody>
      </p:sp>
      <p:pic>
        <p:nvPicPr>
          <p:cNvPr id="171" name="Person with a big smile wearing a blue top in front of a blue wall" descr="Person with a big smile wearing a blue top in front of a blue wall"/>
          <p:cNvPicPr>
            <a:picLocks noChangeAspect="1"/>
          </p:cNvPicPr>
          <p:nvPr/>
        </p:nvPicPr>
        <p:blipFill>
          <a:blip r:embed="rId2">
            <a:extLst/>
          </a:blip>
          <a:srcRect l="30215" t="0" r="33011" b="0"/>
          <a:stretch>
            <a:fillRect/>
          </a:stretch>
        </p:blipFill>
        <p:spPr>
          <a:xfrm>
            <a:off x="7774384" y="0"/>
            <a:ext cx="5230559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526"/>
          <a:stretch>
            <a:fillRect/>
          </a:stretch>
        </p:blipFill>
        <p:spPr>
          <a:xfrm>
            <a:off x="0" y="4953000"/>
            <a:ext cx="6434667" cy="4800600"/>
          </a:xfrm>
          <a:prstGeom prst="rect">
            <a:avLst/>
          </a:prstGeom>
        </p:spPr>
      </p:pic>
      <p:pic>
        <p:nvPicPr>
          <p:cNvPr id="174" name="View of the back of person with a yellow top looking through an opening in a stone wall" descr="View of the back of person with a yellow top looking through an opening in a stone wall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6590" t="0" r="4030" b="0"/>
          <a:stretch>
            <a:fillRect/>
          </a:stretch>
        </p:blipFill>
        <p:spPr>
          <a:xfrm>
            <a:off x="0" y="0"/>
            <a:ext cx="6434667" cy="4800600"/>
          </a:xfrm>
          <a:prstGeom prst="rect">
            <a:avLst/>
          </a:prstGeom>
        </p:spPr>
      </p:pic>
      <p:pic>
        <p:nvPicPr>
          <p:cNvPr id="175" name="Person with a big smile wearing a blue top in front of a blue wall" descr="Person with a big smile wearing a blue top in front of a blue wall"/>
          <p:cNvPicPr>
            <a:picLocks noChangeAspect="1"/>
          </p:cNvPicPr>
          <p:nvPr/>
        </p:nvPicPr>
        <p:blipFill>
          <a:blip r:embed="rId4">
            <a:extLst/>
          </a:blip>
          <a:srcRect l="12313" t="0" r="12313" b="0"/>
          <a:stretch>
            <a:fillRect/>
          </a:stretch>
        </p:blipFill>
        <p:spPr>
          <a:xfrm>
            <a:off x="6583536" y="4953000"/>
            <a:ext cx="6434668" cy="480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View of the back of person with a yellow top looking through an opening in a stone wall" descr="View of the back of person with a yellow top looking through an opening in a stone wall"/>
          <p:cNvPicPr>
            <a:picLocks noChangeAspect="1"/>
          </p:cNvPicPr>
          <p:nvPr/>
        </p:nvPicPr>
        <p:blipFill>
          <a:blip r:embed="rId5">
            <a:extLst/>
          </a:blip>
          <a:srcRect l="12341" t="0" r="12341" b="0"/>
          <a:stretch>
            <a:fillRect/>
          </a:stretch>
        </p:blipFill>
        <p:spPr>
          <a:xfrm>
            <a:off x="6583537" y="0"/>
            <a:ext cx="6434667" cy="480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https://www.everydayhealth.com/specialists/healthy-living/benefits-of-going-down-stairs/"/>
          <p:cNvSpPr txBox="1"/>
          <p:nvPr/>
        </p:nvSpPr>
        <p:spPr>
          <a:xfrm>
            <a:off x="6827666" y="9231000"/>
            <a:ext cx="3140184" cy="38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49148">
              <a:spcBef>
                <a:spcPts val="0"/>
              </a:spcBef>
              <a:tabLst/>
              <a:defRPr b="1" cap="all" spc="-47" sz="939">
                <a:solidFill>
                  <a:srgbClr val="D8D3D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https://www.everydayhealth.com/specialists/healthy-living/benefits-of-going-down-stairs/</a:t>
            </a:r>
          </a:p>
        </p:txBody>
      </p:sp>
      <p:sp>
        <p:nvSpPr>
          <p:cNvPr id="178" name="https://www.hindustantimes.com/fitness/walking-regularly-for-40-minutes-makes-your-heart-stronger-here-s-what-science-says/story-0Xi8lSlSBma8uhkxFwbsYI.html"/>
          <p:cNvSpPr txBox="1"/>
          <p:nvPr/>
        </p:nvSpPr>
        <p:spPr>
          <a:xfrm>
            <a:off x="6703597" y="4346853"/>
            <a:ext cx="2197253" cy="38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92100">
              <a:spcBef>
                <a:spcPts val="0"/>
              </a:spcBef>
              <a:tabLst/>
              <a:defRPr b="1" cap="all" spc="-25" sz="500">
                <a:solidFill>
                  <a:srgbClr val="F9F8F6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https://www.hindustantimes.com/fitness/walking-regularly-for-40-minutes-makes-your-heart-stronger-here-s-what-science-says/story-0Xi8lSlSBma8uhkxFwbsYI.html</a:t>
            </a:r>
          </a:p>
        </p:txBody>
      </p:sp>
      <p:sp>
        <p:nvSpPr>
          <p:cNvPr id="179" name="SAMBA"/>
          <p:cNvSpPr txBox="1"/>
          <p:nvPr>
            <p:ph type="title" idx="4294967295"/>
          </p:nvPr>
        </p:nvSpPr>
        <p:spPr>
          <a:xfrm>
            <a:off x="4804404" y="3814865"/>
            <a:ext cx="1517598" cy="629675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</p:spPr>
        <p:txBody>
          <a:bodyPr anchor="ctr"/>
          <a:lstStyle>
            <a:lvl1pPr algn="ctr">
              <a:defRPr spc="-119" sz="3000"/>
            </a:lvl1pPr>
          </a:lstStyle>
          <a:p>
            <a:pPr/>
            <a:r>
              <a:t>SAMBA</a:t>
            </a:r>
          </a:p>
        </p:txBody>
      </p:sp>
      <p:sp>
        <p:nvSpPr>
          <p:cNvPr id="180" name="chosen movements"/>
          <p:cNvSpPr txBox="1"/>
          <p:nvPr/>
        </p:nvSpPr>
        <p:spPr>
          <a:xfrm>
            <a:off x="3704" y="4561963"/>
            <a:ext cx="12997392" cy="629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chosen movements</a:t>
            </a:r>
          </a:p>
        </p:txBody>
      </p:sp>
      <p:sp>
        <p:nvSpPr>
          <p:cNvPr id="181" name="SALSA"/>
          <p:cNvSpPr txBox="1"/>
          <p:nvPr/>
        </p:nvSpPr>
        <p:spPr>
          <a:xfrm>
            <a:off x="4984194" y="8879877"/>
            <a:ext cx="1347481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SALSA</a:t>
            </a:r>
          </a:p>
        </p:txBody>
      </p:sp>
      <p:sp>
        <p:nvSpPr>
          <p:cNvPr id="182" name="WALKING DOWNSTAIRS"/>
          <p:cNvSpPr txBox="1"/>
          <p:nvPr/>
        </p:nvSpPr>
        <p:spPr>
          <a:xfrm>
            <a:off x="8485389" y="8879877"/>
            <a:ext cx="4453741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WALKING DOWNSTAIRS</a:t>
            </a:r>
          </a:p>
        </p:txBody>
      </p:sp>
      <p:sp>
        <p:nvSpPr>
          <p:cNvPr id="183" name="WALKING"/>
          <p:cNvSpPr txBox="1"/>
          <p:nvPr/>
        </p:nvSpPr>
        <p:spPr>
          <a:xfrm>
            <a:off x="10976898" y="3814865"/>
            <a:ext cx="1956008" cy="629675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WALKING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amba! Fast Basic Steps - Helio Faria" descr="Samba! Fast Basic Steps - Helio Faria"/>
          <p:cNvPicPr>
            <a:picLocks noChangeAspect="0"/>
          </p:cNvPicPr>
          <p:nvPr>
            <a:videoFile xmlns:mc="http://schemas.openxmlformats.org/markup-compatibility/2006" xmlns:aiw="http://developer.apple.com/namespaces/iwork" r:link="rId2" mc:Ignorable="aiw" aiw:title="Samba! Fast Basic Steps - Helio Faria" aiw:author="MrHelioFaria - dancefunfitness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853158" y="732832"/>
            <a:ext cx="7298484" cy="4105398"/>
          </a:xfrm>
          <a:prstGeom prst="rect">
            <a:avLst/>
          </a:prstGeom>
        </p:spPr>
      </p:pic>
      <p:pic>
        <p:nvPicPr>
          <p:cNvPr id="186" name="Salsa Dancing for Beginners" descr="Salsa Dancing for Beginners"/>
          <p:cNvPicPr>
            <a:picLocks noChangeAspect="0"/>
          </p:cNvPicPr>
          <p:nvPr>
            <a:videoFile xmlns:mc="http://schemas.openxmlformats.org/markup-compatibility/2006" xmlns:aiw="http://developer.apple.com/namespaces/iwork" r:link="rId4" mc:Ignorable="aiw" aiw:title="Salsa Dancing for Beginners" aiw:author="Addicted2Salsa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853158" y="5154477"/>
            <a:ext cx="7298484" cy="41053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85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8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5"/>
                  </p:tgtEl>
                </p:cond>
              </p:nextCondLst>
            </p:seq>
            <p:video fullScrn="0">
              <p:cMediaNode mute="0" showWhenStopped="1" numSld="1" vol="80000">
                <p:cTn id="1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18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how we recorded this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how we recorded this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609" y="3652081"/>
            <a:ext cx="2885095" cy="288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ollect data"/>
          <p:cNvSpPr txBox="1"/>
          <p:nvPr/>
        </p:nvSpPr>
        <p:spPr>
          <a:xfrm>
            <a:off x="2077190" y="7121448"/>
            <a:ext cx="5231277" cy="76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61518">
              <a:spcBef>
                <a:spcPts val="0"/>
              </a:spcBef>
              <a:tabLst/>
              <a:defRPr b="1" cap="all" spc="-158" sz="395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collect data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6634" y="4152000"/>
            <a:ext cx="2112389" cy="2112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8908" y="4222294"/>
            <a:ext cx="1971801" cy="197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+"/>
          <p:cNvSpPr txBox="1"/>
          <p:nvPr/>
        </p:nvSpPr>
        <p:spPr>
          <a:xfrm>
            <a:off x="2115594" y="4554367"/>
            <a:ext cx="2201283" cy="130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280" sz="700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94" name="+"/>
          <p:cNvSpPr txBox="1"/>
          <p:nvPr/>
        </p:nvSpPr>
        <p:spPr>
          <a:xfrm>
            <a:off x="5182631" y="4554367"/>
            <a:ext cx="2201283" cy="130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280" sz="700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20594" y="4425780"/>
            <a:ext cx="1564829" cy="156482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PROCESS data"/>
          <p:cNvSpPr txBox="1"/>
          <p:nvPr/>
        </p:nvSpPr>
        <p:spPr>
          <a:xfrm>
            <a:off x="8071827" y="7121448"/>
            <a:ext cx="4662364" cy="76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61518">
              <a:spcBef>
                <a:spcPts val="0"/>
              </a:spcBef>
              <a:tabLst/>
              <a:defRPr b="1" cap="all" spc="-158" sz="395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PROCESS data</a:t>
            </a:r>
          </a:p>
        </p:txBody>
      </p:sp>
      <p:sp>
        <p:nvSpPr>
          <p:cNvPr id="200" name="Connection Line"/>
          <p:cNvSpPr/>
          <p:nvPr/>
        </p:nvSpPr>
        <p:spPr>
          <a:xfrm>
            <a:off x="7897160" y="3549691"/>
            <a:ext cx="1979832" cy="62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85" fill="norm" stroke="1" extrusionOk="0">
                <a:moveTo>
                  <a:pt x="0" y="11928"/>
                </a:moveTo>
                <a:cubicBezTo>
                  <a:pt x="7858" y="-5315"/>
                  <a:pt x="15058" y="-3863"/>
                  <a:pt x="21600" y="16285"/>
                </a:cubicBezTo>
              </a:path>
            </a:pathLst>
          </a:custGeom>
          <a:ln w="63500">
            <a:solidFill>
              <a:schemeClr val="accent1">
                <a:hueOff val="-379808"/>
                <a:lumOff val="12973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98" name="Line"/>
          <p:cNvSpPr/>
          <p:nvPr/>
        </p:nvSpPr>
        <p:spPr>
          <a:xfrm>
            <a:off x="9786635" y="4075878"/>
            <a:ext cx="263888" cy="263888"/>
          </a:xfrm>
          <a:prstGeom prst="line">
            <a:avLst/>
          </a:prstGeom>
          <a:ln w="63500">
            <a:solidFill>
              <a:schemeClr val="accent1">
                <a:hueOff val="-379808"/>
                <a:lumOff val="129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10x for movement…"/>
          <p:cNvSpPr txBox="1"/>
          <p:nvPr>
            <p:ph type="body" sz="quarter" idx="4294967295"/>
          </p:nvPr>
        </p:nvSpPr>
        <p:spPr>
          <a:xfrm>
            <a:off x="95958" y="8574770"/>
            <a:ext cx="2885094" cy="1093969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</p:spPr>
        <p:txBody>
          <a:bodyPr/>
          <a:lstStyle/>
          <a:p>
            <a:pPr defTabSz="372998">
              <a:spcBef>
                <a:spcPts val="2000"/>
              </a:spcBef>
              <a:defRPr cap="none" spc="0" sz="2136"/>
            </a:pPr>
            <a:r>
              <a:t>10x for movement </a:t>
            </a:r>
          </a:p>
          <a:p>
            <a:pPr defTabSz="372998">
              <a:spcBef>
                <a:spcPts val="2000"/>
              </a:spcBef>
              <a:defRPr cap="none" spc="0" sz="2136"/>
            </a:pPr>
            <a:r>
              <a:t>during 1 min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How could we work together?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 defTabSz="449833">
              <a:lnSpc>
                <a:spcPct val="80000"/>
              </a:lnSpc>
              <a:defRPr spc="-215" sz="5390"/>
            </a:lvl1pPr>
          </a:lstStyle>
          <a:p>
            <a:pPr/>
            <a:r>
              <a:t>How could we work together?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0700" y="4007820"/>
            <a:ext cx="3663400" cy="36634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toring…"/>
          <p:cNvSpPr txBox="1"/>
          <p:nvPr/>
        </p:nvSpPr>
        <p:spPr>
          <a:xfrm>
            <a:off x="12416" y="4987949"/>
            <a:ext cx="4373186" cy="17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84200">
              <a:spcBef>
                <a:spcPts val="0"/>
              </a:spcBef>
              <a:tabLst/>
              <a:defRPr b="1" cap="all" spc="-200" sz="5000">
                <a:solidFill>
                  <a:srgbClr val="2591FF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storing </a:t>
            </a:r>
          </a:p>
          <a:p>
            <a:pPr defTabSz="584200">
              <a:spcBef>
                <a:spcPts val="0"/>
              </a:spcBef>
              <a:tabLst/>
              <a:defRPr b="1" cap="all" spc="-200" sz="5000">
                <a:solidFill>
                  <a:srgbClr val="2591FF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data</a:t>
            </a:r>
          </a:p>
        </p:txBody>
      </p:sp>
      <p:sp>
        <p:nvSpPr>
          <p:cNvPr id="205" name="coding…"/>
          <p:cNvSpPr txBox="1"/>
          <p:nvPr/>
        </p:nvSpPr>
        <p:spPr>
          <a:xfrm>
            <a:off x="8619197" y="5045855"/>
            <a:ext cx="4169154" cy="158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8358">
              <a:spcBef>
                <a:spcPts val="0"/>
              </a:spcBef>
              <a:tabLst/>
              <a:defRPr b="1" cap="all" spc="-197" sz="495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coding </a:t>
            </a:r>
          </a:p>
          <a:p>
            <a:pPr defTabSz="578358">
              <a:spcBef>
                <a:spcPts val="0"/>
              </a:spcBef>
              <a:tabLst/>
              <a:defRPr b="1" cap="all" spc="-197" sz="495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ataset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dataset</a:t>
            </a:r>
          </a:p>
        </p:txBody>
      </p:sp>
      <p:graphicFrame>
        <p:nvGraphicFramePr>
          <p:cNvPr id="208" name="Table"/>
          <p:cNvGraphicFramePr/>
          <p:nvPr/>
        </p:nvGraphicFramePr>
        <p:xfrm>
          <a:off x="654050" y="4177355"/>
          <a:ext cx="11709400" cy="546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169670"/>
                <a:gridCol w="1169670"/>
                <a:gridCol w="1169670"/>
                <a:gridCol w="1169670"/>
                <a:gridCol w="1169670"/>
                <a:gridCol w="1169670"/>
                <a:gridCol w="1169670"/>
                <a:gridCol w="1169670"/>
                <a:gridCol w="1169670"/>
                <a:gridCol w="1169670"/>
              </a:tblGrid>
              <a:tr h="100714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gFx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gFy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gFz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wz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09" name="Table"/>
          <p:cNvGraphicFramePr/>
          <p:nvPr/>
        </p:nvGraphicFramePr>
        <p:xfrm>
          <a:off x="654050" y="6464220"/>
          <a:ext cx="11709400" cy="546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12913"/>
                <a:gridCol w="1912913"/>
                <a:gridCol w="1693693"/>
                <a:gridCol w="1799816"/>
                <a:gridCol w="2464449"/>
                <a:gridCol w="1912913"/>
              </a:tblGrid>
              <a:tr h="100714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number_of_peaks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label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-379808"/>
                        <a:lumOff val="12973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0" name="g-Force    Linear Accelerometer    Gyroscope"/>
          <p:cNvSpPr txBox="1"/>
          <p:nvPr>
            <p:ph type="body" sz="quarter" idx="4294967295"/>
          </p:nvPr>
        </p:nvSpPr>
        <p:spPr>
          <a:xfrm>
            <a:off x="647700" y="3465368"/>
            <a:ext cx="11709400" cy="1053366"/>
          </a:xfrm>
          <a:prstGeom prst="rect">
            <a:avLst/>
          </a:prstGeom>
        </p:spPr>
        <p:txBody>
          <a:bodyPr/>
          <a:lstStyle/>
          <a:p>
            <a:pPr algn="ctr" defTabSz="419100">
              <a:spcBef>
                <a:spcPts val="2300"/>
              </a:spcBef>
              <a:defRPr b="1" cap="none" spc="0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solidFill>
                  <a:schemeClr val="accent1">
                    <a:hueOff val="1476394"/>
                    <a:lumOff val="-17455"/>
                  </a:schemeClr>
                </a:solidFill>
              </a:rPr>
              <a:t>g-Force</a:t>
            </a:r>
            <a:r>
              <a:t>    </a:t>
            </a:r>
            <a:r>
              <a:rPr>
                <a:solidFill>
                  <a:schemeClr val="accent1">
                    <a:hueOff val="-379808"/>
                    <a:lumOff val="12973"/>
                  </a:schemeClr>
                </a:solidFill>
              </a:rPr>
              <a:t>Linear Accelerometer</a:t>
            </a:r>
            <a:r>
              <a:t>    </a:t>
            </a:r>
            <a:r>
              <a:rPr>
                <a:solidFill>
                  <a:schemeClr val="accent4">
                    <a:hueOff val="-1193508"/>
                  </a:schemeClr>
                </a:solidFill>
              </a:rPr>
              <a:t>Gyroscope</a:t>
            </a:r>
          </a:p>
        </p:txBody>
      </p:sp>
      <p:sp>
        <p:nvSpPr>
          <p:cNvPr id="211" name="Arrow"/>
          <p:cNvSpPr/>
          <p:nvPr/>
        </p:nvSpPr>
        <p:spPr>
          <a:xfrm rot="5400000">
            <a:off x="1756378" y="518936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259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12" name="(9 variables x 5 measurements) + label = 46 variables"/>
          <p:cNvSpPr txBox="1"/>
          <p:nvPr/>
        </p:nvSpPr>
        <p:spPr>
          <a:xfrm>
            <a:off x="3125774" y="5523757"/>
            <a:ext cx="9319992" cy="60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100000"/>
              </a:lnSpc>
              <a:spcBef>
                <a:spcPts val="2300"/>
              </a:spcBef>
              <a:tabLst/>
              <a:defRPr b="1" spc="0" sz="3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solidFill>
                  <a:schemeClr val="accent1">
                    <a:hueOff val="-379808"/>
                    <a:lumOff val="12973"/>
                  </a:schemeClr>
                </a:solidFill>
              </a:rPr>
              <a:t>(9 variables x 5 measurements) + label =</a:t>
            </a:r>
            <a:r>
              <a:t> 46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ata exploration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data exploration</a:t>
            </a:r>
          </a:p>
        </p:txBody>
      </p:sp>
      <p:pic>
        <p:nvPicPr>
          <p:cNvPr id="215" name="walking.png" descr="walking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2564"/>
          <a:stretch>
            <a:fillRect/>
          </a:stretch>
        </p:blipFill>
        <p:spPr>
          <a:xfrm>
            <a:off x="1007157" y="2982451"/>
            <a:ext cx="5346701" cy="2909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downstairs.png" descr="downstairs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1571"/>
          <a:stretch>
            <a:fillRect/>
          </a:stretch>
        </p:blipFill>
        <p:spPr>
          <a:xfrm>
            <a:off x="6491458" y="2992850"/>
            <a:ext cx="5041901" cy="2942359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WALKING"/>
          <p:cNvSpPr txBox="1"/>
          <p:nvPr/>
        </p:nvSpPr>
        <p:spPr>
          <a:xfrm>
            <a:off x="2890589" y="2577777"/>
            <a:ext cx="1956008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WALKING</a:t>
            </a:r>
          </a:p>
        </p:txBody>
      </p:sp>
      <p:sp>
        <p:nvSpPr>
          <p:cNvPr id="218" name="WALKING DOWNSTAIRS"/>
          <p:cNvSpPr txBox="1"/>
          <p:nvPr/>
        </p:nvSpPr>
        <p:spPr>
          <a:xfrm>
            <a:off x="7121405" y="2604647"/>
            <a:ext cx="4453741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WALKING DOWNSTAIRS</a:t>
            </a:r>
          </a:p>
        </p:txBody>
      </p:sp>
      <p:pic>
        <p:nvPicPr>
          <p:cNvPr id="219" name="salsa.png" descr="salsa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13753"/>
          <a:stretch>
            <a:fillRect/>
          </a:stretch>
        </p:blipFill>
        <p:spPr>
          <a:xfrm>
            <a:off x="976614" y="6311121"/>
            <a:ext cx="5219701" cy="2869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amba.png" descr="samba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11656"/>
          <a:stretch>
            <a:fillRect/>
          </a:stretch>
        </p:blipFill>
        <p:spPr>
          <a:xfrm>
            <a:off x="6465585" y="6303066"/>
            <a:ext cx="5562601" cy="293955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ALSA"/>
          <p:cNvSpPr txBox="1"/>
          <p:nvPr/>
        </p:nvSpPr>
        <p:spPr>
          <a:xfrm>
            <a:off x="3006767" y="5937675"/>
            <a:ext cx="1347481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SALSA</a:t>
            </a:r>
          </a:p>
        </p:txBody>
      </p:sp>
      <p:sp>
        <p:nvSpPr>
          <p:cNvPr id="222" name="samba"/>
          <p:cNvSpPr txBox="1"/>
          <p:nvPr/>
        </p:nvSpPr>
        <p:spPr>
          <a:xfrm>
            <a:off x="8615613" y="5964545"/>
            <a:ext cx="1465326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samba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635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19100" rtl="0" fontAlgn="auto" latinLnBrk="0" hangingPunct="0">
          <a:lnSpc>
            <a:spcPct val="8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-16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635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19100" rtl="0" fontAlgn="auto" latinLnBrk="0" hangingPunct="0">
          <a:lnSpc>
            <a:spcPct val="8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-16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